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54"/>
  </p:normalViewPr>
  <p:slideViewPr>
    <p:cSldViewPr snapToGrid="0" snapToObjects="1">
      <p:cViewPr varScale="1">
        <p:scale>
          <a:sx n="90" d="100"/>
          <a:sy n="90" d="100"/>
        </p:scale>
        <p:origin x="17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3" name="Shape 3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8" name="Shape 3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Edits made: </a:t>
            </a:r>
            <a:r>
              <a:rPr lang="en-US" dirty="0" smtClean="0"/>
              <a:t>January</a:t>
            </a:r>
            <a:r>
              <a:rPr dirty="0" smtClean="0"/>
              <a:t> </a:t>
            </a:r>
            <a:r>
              <a:rPr lang="en-US" dirty="0" smtClean="0"/>
              <a:t>8</a:t>
            </a:r>
            <a:r>
              <a:rPr dirty="0" smtClean="0"/>
              <a:t>, 201</a:t>
            </a:r>
            <a:r>
              <a:rPr lang="en-US" dirty="0" smtClean="0"/>
              <a:t>8</a:t>
            </a:r>
            <a:r>
              <a:rPr dirty="0" smtClean="0"/>
              <a:t> </a:t>
            </a:r>
            <a:r>
              <a:rPr dirty="0"/>
              <a:t>by FR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502324" y="1095555"/>
            <a:ext cx="5020964" cy="15355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5000">
                <a:solidFill>
                  <a:srgbClr val="B2D235"/>
                </a:solidFill>
                <a:latin typeface="+mn-lt"/>
                <a:ea typeface="+mn-ea"/>
                <a:cs typeface="+mn-cs"/>
                <a:sym typeface="Calibri"/>
              </a:defRPr>
            </a:lvl1pPr>
            <a:lvl2pPr marL="967467" indent="-510267">
              <a:lnSpc>
                <a:spcPct val="80000"/>
              </a:lnSpc>
              <a:spcBef>
                <a:spcPts val="0"/>
              </a:spcBef>
              <a:buClrTx/>
              <a:buFontTx/>
              <a:defRPr sz="5000">
                <a:solidFill>
                  <a:srgbClr val="B2D235"/>
                </a:solidFill>
                <a:latin typeface="+mn-lt"/>
                <a:ea typeface="+mn-ea"/>
                <a:cs typeface="+mn-cs"/>
                <a:sym typeface="Calibri"/>
              </a:defRPr>
            </a:lvl2pPr>
            <a:lvl3pPr marL="1390650" indent="-476250">
              <a:lnSpc>
                <a:spcPct val="80000"/>
              </a:lnSpc>
              <a:spcBef>
                <a:spcPts val="0"/>
              </a:spcBef>
              <a:buClrTx/>
              <a:buFontTx/>
              <a:buChar char="•"/>
              <a:defRPr sz="5000">
                <a:solidFill>
                  <a:srgbClr val="B2D235"/>
                </a:solidFill>
                <a:latin typeface="+mn-lt"/>
                <a:ea typeface="+mn-ea"/>
                <a:cs typeface="+mn-cs"/>
                <a:sym typeface="Calibri"/>
              </a:defRPr>
            </a:lvl3pPr>
            <a:lvl4pPr marL="1943100" indent="-571500">
              <a:lnSpc>
                <a:spcPct val="80000"/>
              </a:lnSpc>
              <a:spcBef>
                <a:spcPts val="0"/>
              </a:spcBef>
              <a:buClrTx/>
              <a:buFontTx/>
              <a:buChar char="–"/>
              <a:defRPr sz="5000">
                <a:solidFill>
                  <a:srgbClr val="B2D235"/>
                </a:solidFill>
                <a:latin typeface="+mn-lt"/>
                <a:ea typeface="+mn-ea"/>
                <a:cs typeface="+mn-cs"/>
                <a:sym typeface="Calibri"/>
              </a:defRPr>
            </a:lvl4pPr>
            <a:lvl5pPr marL="2400300" indent="-571500">
              <a:lnSpc>
                <a:spcPct val="80000"/>
              </a:lnSpc>
              <a:spcBef>
                <a:spcPts val="0"/>
              </a:spcBef>
              <a:buClrTx/>
              <a:buSzPct val="100000"/>
              <a:buFontTx/>
              <a:buChar char="»"/>
              <a:defRPr sz="5000">
                <a:solidFill>
                  <a:srgbClr val="B2D235"/>
                </a:solidFill>
                <a:latin typeface="+mn-lt"/>
                <a:ea typeface="+mn-ea"/>
                <a:cs typeface="+mn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502325" y="2631058"/>
            <a:ext cx="5020963" cy="1535503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FontTx/>
              <a:buNone/>
              <a:defRPr sz="3000">
                <a:solidFill>
                  <a:srgbClr val="00A9D6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3502025" y="4976812"/>
            <a:ext cx="5021263" cy="33706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ClrTx/>
              <a:buSzTx/>
              <a:buFontTx/>
              <a:buNone/>
              <a:defRPr sz="1500" b="1">
                <a:solidFill>
                  <a:srgbClr val="AB218E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3502325" y="5313872"/>
            <a:ext cx="5021263" cy="612476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ClrTx/>
              <a:buSzTx/>
              <a:buFontTx/>
              <a:buNone/>
              <a:defRPr sz="1500">
                <a:solidFill>
                  <a:srgbClr val="393A3B"/>
                </a:solidFill>
                <a:latin typeface="Cambria"/>
                <a:ea typeface="Cambria"/>
                <a:cs typeface="Cambria"/>
                <a:sym typeface="Cambria"/>
              </a:defRPr>
            </a:pPr>
            <a:endParaRPr/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/>
          <p:nvPr/>
        </p:nvSpPr>
        <p:spPr>
          <a:xfrm>
            <a:off x="0" y="904875"/>
            <a:ext cx="9144000" cy="238125"/>
          </a:xfrm>
          <a:prstGeom prst="rect">
            <a:avLst/>
          </a:prstGeom>
          <a:solidFill>
            <a:srgbClr val="80808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ound Single Corner Rectangle 4"/>
          <p:cNvSpPr/>
          <p:nvPr/>
        </p:nvSpPr>
        <p:spPr>
          <a:xfrm>
            <a:off x="0" y="0"/>
            <a:ext cx="9144001" cy="825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625" y="0"/>
                </a:lnTo>
                <a:cubicBezTo>
                  <a:pt x="21163" y="0"/>
                  <a:pt x="21600" y="4835"/>
                  <a:pt x="21600" y="10800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AE183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57200" y="-106363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mbria"/>
          <a:ea typeface="Cambria"/>
          <a:cs typeface="Cambria"/>
          <a:sym typeface="Cambria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mbria"/>
          <a:ea typeface="Cambria"/>
          <a:cs typeface="Cambria"/>
          <a:sym typeface="Cambria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mbria"/>
          <a:ea typeface="Cambria"/>
          <a:cs typeface="Cambria"/>
          <a:sym typeface="Cambria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mbria"/>
          <a:ea typeface="Cambria"/>
          <a:cs typeface="Cambria"/>
          <a:sym typeface="Cambria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mbria"/>
          <a:ea typeface="Cambria"/>
          <a:cs typeface="Cambria"/>
          <a:sym typeface="Cambria"/>
        </a:defRPr>
      </a:lvl5pPr>
      <a:lvl6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mbria"/>
          <a:ea typeface="Cambria"/>
          <a:cs typeface="Cambria"/>
          <a:sym typeface="Cambria"/>
        </a:defRPr>
      </a:lvl6pPr>
      <a:lvl7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mbria"/>
          <a:ea typeface="Cambria"/>
          <a:cs typeface="Cambria"/>
          <a:sym typeface="Cambria"/>
        </a:defRPr>
      </a:lvl7pPr>
      <a:lvl8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mbria"/>
          <a:ea typeface="Cambria"/>
          <a:cs typeface="Cambria"/>
          <a:sym typeface="Cambria"/>
        </a:defRPr>
      </a:lvl8pPr>
      <a:lvl9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mbria"/>
          <a:ea typeface="Cambria"/>
          <a:cs typeface="Cambria"/>
          <a:sym typeface="Cambria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AE1835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AE1835"/>
        </a:buClr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AE1835"/>
        </a:buClr>
        <a:buSzPct val="100000"/>
        <a:buFont typeface="Arial"/>
        <a:buChar char="▪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AE1835"/>
        </a:buClr>
        <a:buSzPct val="100000"/>
        <a:buFont typeface="Arial"/>
        <a:buChar char="o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4pPr>
      <a:lvl5pPr marL="0" marR="0" indent="1828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AE1835"/>
        </a:buClr>
        <a:buSzTx/>
        <a:buFont typeface="Arial"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AE1835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AE1835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AE1835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AE1835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 txBox="1">
            <a:spLocks noGrp="1"/>
          </p:cNvSpPr>
          <p:nvPr>
            <p:ph type="title"/>
          </p:nvPr>
        </p:nvSpPr>
        <p:spPr>
          <a:xfrm>
            <a:off x="0" y="-63500"/>
            <a:ext cx="9144000" cy="647585"/>
          </a:xfrm>
          <a:prstGeom prst="rect">
            <a:avLst/>
          </a:prstGeom>
        </p:spPr>
        <p:txBody>
          <a:bodyPr/>
          <a:lstStyle>
            <a:lvl1pPr algn="ctr">
              <a:defRPr sz="3500"/>
            </a:lvl1pPr>
          </a:lstStyle>
          <a:p>
            <a:r>
              <a:t>Percolating HIV Px Pipeline</a:t>
            </a:r>
          </a:p>
        </p:txBody>
      </p:sp>
      <p:graphicFrame>
        <p:nvGraphicFramePr>
          <p:cNvPr id="36" name="Table 2"/>
          <p:cNvGraphicFramePr/>
          <p:nvPr>
            <p:extLst>
              <p:ext uri="{D42A27DB-BD31-4B8C-83A1-F6EECF244321}">
                <p14:modId xmlns:p14="http://schemas.microsoft.com/office/powerpoint/2010/main" val="1921642388"/>
              </p:ext>
            </p:extLst>
          </p:nvPr>
        </p:nvGraphicFramePr>
        <p:xfrm>
          <a:off x="0" y="584084"/>
          <a:ext cx="9143999" cy="627391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808537"/>
                <a:gridCol w="1239463"/>
                <a:gridCol w="762000"/>
                <a:gridCol w="1447800"/>
                <a:gridCol w="914400"/>
                <a:gridCol w="2971799"/>
              </a:tblGrid>
              <a:tr h="333043">
                <a:tc>
                  <a:txBody>
                    <a:bodyPr/>
                    <a:lstStyle/>
                    <a:p>
                      <a:pPr algn="ctr" defTabSz="4572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Strategy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Trial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#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Population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Status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Location</a:t>
                      </a:r>
                    </a:p>
                  </a:txBody>
                  <a:tcPr marL="45720" marR="45720" horzOverflow="overflow"/>
                </a:tc>
              </a:tr>
              <a:tr h="765238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Oral PrEP: Daily oral F/TAF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Discover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/>
                        <a:t>5,400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MSM &amp; transgender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Fully enrolled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Austria, Canada, Denmark, France, Germany, Ireland, Italy, Netherlands, Spain, UK, US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</a:tr>
              <a:tr h="536429">
                <a:tc rowSpan="2"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bNAb: VRC01 infused every 2 months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HVTN 704/
HPTN 085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/>
                        <a:t>2,700 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MSM &amp; transgender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Enrolling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Brazil, Peru, Switzerland, US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</a:tr>
              <a:tr h="7525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HVTN 703/
HPTN 081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/>
                        <a:t>1,500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Sexually active women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Enrolling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Botswana, Kenya, Malawi,
Mozambique, Tanzania,
South Africa, Zimbabwe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</a:tr>
              <a:tr h="752526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Vax: ALVAC/gp120 MF59 adjuvant boost, 5 doses in 12 months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HVTN 702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/>
                        <a:t>5,400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Sexually active women &amp; men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Enrolling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South Africa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</a:tr>
              <a:tr h="536429">
                <a:tc rowSpan="2"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Long-acting injectable: cabotegravir every two months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HPTN 083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/>
                        <a:t>4,500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MSM &amp; transgender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Enrolling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dirty="0"/>
                        <a:t>Argentina, </a:t>
                      </a:r>
                      <a:r>
                        <a:rPr sz="1400" dirty="0" smtClean="0"/>
                        <a:t>Brazil, </a:t>
                      </a:r>
                      <a:r>
                        <a:rPr sz="1400" dirty="0"/>
                        <a:t>Peru, South Africa, Thailand, US, Vietnam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</a:tr>
              <a:tr h="5528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HPTN 084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/>
                        <a:t>3,200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Sexually active women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Enrolling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Botswana, Kenya, Malawi, South Africa, Swaziland, Uganda, Zimbabwe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</a:tr>
              <a:tr h="752526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HC/HIV: evaluating 3 contraceptives for possible increased risk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ECHO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/>
                        <a:t>7,800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Sexually active women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Fully enrolled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dirty="0"/>
                        <a:t>Kenya, South Africa, Swaziland, Zambia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</a:tr>
              <a:tr h="752526">
                <a:tc>
                  <a:txBody>
                    <a:bodyPr/>
                    <a:lstStyle/>
                    <a:p>
                      <a:pPr algn="l" defTabSz="457200">
                        <a:defRPr sz="1400"/>
                      </a:pPr>
                      <a:r>
                        <a:t>Vax: Ad26/Mosaic + gp140 boost, 4 doses in 12 months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HPX2008/
HVTN705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400"/>
                        <a:t>2,600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Sexually active women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Enrolling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Malawi, Mozambique,
South Africa, Zambia,
Zimbabwe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</a:tr>
              <a:tr h="539814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Ring/PrEP: dapivirine ring and oral TDF/FTC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MTN 034/IPM 045/REACH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300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Sexually active women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/>
                        <a:t>Planned 2018 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dirty="0"/>
                        <a:t>Kenya, South Africa, Uganda, Zimbabwe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1"/>
          <p:cNvSpPr txBox="1">
            <a:spLocks noGrp="1"/>
          </p:cNvSpPr>
          <p:nvPr>
            <p:ph type="title"/>
          </p:nvPr>
        </p:nvSpPr>
        <p:spPr>
          <a:xfrm>
            <a:off x="0" y="-177800"/>
            <a:ext cx="9144000" cy="762000"/>
          </a:xfrm>
          <a:prstGeom prst="rect">
            <a:avLst/>
          </a:prstGeom>
        </p:spPr>
        <p:txBody>
          <a:bodyPr/>
          <a:lstStyle>
            <a:lvl1pPr algn="ctr">
              <a:defRPr sz="2700"/>
            </a:lvl1pPr>
          </a:lstStyle>
          <a:p>
            <a:r>
              <a:t>Percolating Pipeline in PrEP Era</a:t>
            </a:r>
          </a:p>
        </p:txBody>
      </p:sp>
      <p:graphicFrame>
        <p:nvGraphicFramePr>
          <p:cNvPr id="41" name="Table 2"/>
          <p:cNvGraphicFramePr/>
          <p:nvPr>
            <p:extLst>
              <p:ext uri="{D42A27DB-BD31-4B8C-83A1-F6EECF244321}">
                <p14:modId xmlns:p14="http://schemas.microsoft.com/office/powerpoint/2010/main" val="1378551623"/>
              </p:ext>
            </p:extLst>
          </p:nvPr>
        </p:nvGraphicFramePr>
        <p:xfrm>
          <a:off x="4" y="432022"/>
          <a:ext cx="9143995" cy="6436133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600198"/>
                <a:gridCol w="1143000"/>
                <a:gridCol w="609600"/>
                <a:gridCol w="1066800"/>
                <a:gridCol w="838200"/>
                <a:gridCol w="1905000"/>
                <a:gridCol w="1981197"/>
              </a:tblGrid>
              <a:tr h="294640">
                <a:tc>
                  <a:txBody>
                    <a:bodyPr/>
                    <a:lstStyle/>
                    <a:p>
                      <a:pPr algn="ctr" defTabSz="4572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1">
                          <a:solidFill>
                            <a:srgbClr val="FFFFFF"/>
                          </a:solidFill>
                        </a:rPr>
                        <a:t>Strategy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1">
                          <a:solidFill>
                            <a:srgbClr val="FFFFFF"/>
                          </a:solidFill>
                        </a:rPr>
                        <a:t>Trial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1">
                          <a:solidFill>
                            <a:srgbClr val="FFFFFF"/>
                          </a:solidFill>
                        </a:rPr>
                        <a:t>#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1">
                          <a:solidFill>
                            <a:srgbClr val="FFFFFF"/>
                          </a:solidFill>
                        </a:rPr>
                        <a:t>Population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1">
                          <a:solidFill>
                            <a:srgbClr val="FFFFFF"/>
                          </a:solidFill>
                        </a:rPr>
                        <a:t>Status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1">
                          <a:solidFill>
                            <a:srgbClr val="FFFFFF"/>
                          </a:solidFill>
                        </a:rPr>
                        <a:t>Location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ctr" defTabSz="4572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b="1">
                          <a:solidFill>
                            <a:srgbClr val="FFFFFF"/>
                          </a:solidFill>
                        </a:rPr>
                        <a:t>PrEP Status</a:t>
                      </a:r>
                    </a:p>
                  </a:txBody>
                  <a:tcPr marL="45720" marR="45720" horzOverflow="overflow"/>
                </a:tc>
              </a:tr>
              <a:tr h="828039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Oral PrEP: Daily oral F/TAF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Discover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200"/>
                        <a:t>5,400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MSM &amp; transgender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Fully enrolled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Austria, Canada, Denmark, France, Germany, Ireland, Italy, Netherlands, Spain, UK, US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Oral TDF/FTC as part of active control in double-dummy, double-blind design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</a:tr>
              <a:tr h="637540">
                <a:tc rowSpan="2"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bNAb: VRC01 infused every 2 months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HVTN 704/
HPTN 085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200"/>
                        <a:t>2,700 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MSM &amp; transgender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Enrolling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Brazil, Peru, Switzerland, US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Access to oral FTC/TDF PrEP offered at no drug cost to every participant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</a:tr>
              <a:tr h="641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HVTN 703/
HPTN 081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200"/>
                        <a:t>1,500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Sexually active women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Enrolling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Botswana, Kenya, Malawi,
Mozambique, Tanzania,
South Africa, Zimbabwe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Oral TDF/FTC discussed in IC, risk reduction counseling sessions, and referral systems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</a:tr>
              <a:tr h="647630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Vax: ALVAC/gp120 MF59 adjuvant boost, 5 doses in 12 months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HVTN 702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200"/>
                        <a:t>5,400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Sexually active women &amp; men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Enrolling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South Africa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7540">
                <a:tc rowSpan="2"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Long-acting injectable: cabotegravir every two months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HPTN 083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200"/>
                        <a:t>4,500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MSM &amp; transgender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Enrolling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 dirty="0"/>
                        <a:t>Argentina, </a:t>
                      </a:r>
                      <a:r>
                        <a:rPr sz="1200" dirty="0" smtClean="0"/>
                        <a:t>Brazil, </a:t>
                      </a:r>
                      <a:r>
                        <a:rPr sz="1200" dirty="0"/>
                        <a:t>Peru, South Africa, Thailand, US, Vietnam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Oral TDF/FTC as part of active control in double-dummy, double-blind design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</a:tr>
              <a:tr h="641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HPTN 084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200"/>
                        <a:t>3,200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Sexually active women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Enrolling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Botswana, Kenya, Malawi, South Africa, Swaziland, Uganda, Zimbabwe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15339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HC/HIV: evaluating 3 contraceptives for possible increased risk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ECHO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200"/>
                        <a:t>7,800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Sexually active women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Fully enrolled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Kenya, South Africa, Swaziland, Zambia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Participants interested in oral TDF/FTC referred as programs become available in each study community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</a:tr>
              <a:tr h="641311">
                <a:tc>
                  <a:txBody>
                    <a:bodyPr/>
                    <a:lstStyle/>
                    <a:p>
                      <a:pPr algn="l" defTabSz="457200"/>
                      <a:r>
                        <a:t>Vax: Ad26/Mosaic + gp140 boost, 4 doses in 12 months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HPX2008/
HVTN705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200"/>
                        <a:t>2,600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Sexually active women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Enrolling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Malawi, Mozambique,
South Africa, Zambia,
Zimbabwe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TBD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</a:tr>
              <a:tr h="641311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Ring/PrEP: dapivirine ring and oral TDF/FTC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MTN 034/IPM 045/REACH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200"/>
                        <a:t>300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/>
                      <a:r>
                        <a:t>Sexually active women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Planned 2018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/>
                        <a:t>Kenya, South Africa, Uganda, Zimbabwe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200" dirty="0"/>
                        <a:t>Open-label cross-over; all will try both ring and oral, then choose</a:t>
                      </a:r>
                    </a:p>
                  </a:txBody>
                  <a:tcPr marL="45720" marR="45720" horzOverflow="overflow"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5_Office Theme">
  <a:themeElements>
    <a:clrScheme name="5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5_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5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5_Office Theme">
  <a:themeElements>
    <a:clrScheme name="5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5_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5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538</Words>
  <Application>Microsoft Macintosh PowerPoint</Application>
  <PresentationFormat>On-screen Show (4:3)</PresentationFormat>
  <Paragraphs>127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Cambria</vt:lpstr>
      <vt:lpstr>5_Office Theme</vt:lpstr>
      <vt:lpstr>Percolating HIV Px Pipeline</vt:lpstr>
      <vt:lpstr>Percolating Pipeline in PrEP Era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Percolating HIV Px Pipeline</dc:title>
  <cp:lastModifiedBy>Fatima Riaz</cp:lastModifiedBy>
  <cp:revision>1</cp:revision>
  <dcterms:modified xsi:type="dcterms:W3CDTF">2018-01-08T18:25:10Z</dcterms:modified>
</cp:coreProperties>
</file>