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  <p:sldMasterId id="2147483653" r:id="rId2"/>
    <p:sldMasterId id="2147483658" r:id="rId3"/>
    <p:sldMasterId id="2147483655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2B"/>
    <a:srgbClr val="0DA5C7"/>
    <a:srgbClr val="999999"/>
    <a:srgbClr val="191919"/>
    <a:srgbClr val="F0EEED"/>
    <a:srgbClr val="F28A2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8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EBBA8-696E-F14B-B2AE-605D4DABDF08}" type="datetime1">
              <a:rPr lang="en-CA" smtClean="0"/>
              <a:t>09/12/2014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F8493-402E-AA4C-AE14-80374B05E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163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264A8-569E-7D4F-905A-D0A3C32C6C74}" type="datetime1">
              <a:rPr lang="en-CA" smtClean="0"/>
              <a:t>09/12/2014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A36FF-0304-4C44-898D-CEB28723B1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286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02325" y="1095556"/>
            <a:ext cx="5020963" cy="15355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50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502325" y="2631058"/>
            <a:ext cx="5020963" cy="15355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502025" y="4976813"/>
            <a:ext cx="5021263" cy="3370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Presenter Name| Organization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502325" y="5313872"/>
            <a:ext cx="5021263" cy="612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Location and date</a:t>
            </a:r>
          </a:p>
        </p:txBody>
      </p:sp>
    </p:spTree>
    <p:extLst>
      <p:ext uri="{BB962C8B-B14F-4D97-AF65-F5344CB8AC3E}">
        <p14:creationId xmlns:p14="http://schemas.microsoft.com/office/powerpoint/2010/main" val="2727440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22338" y="525463"/>
            <a:ext cx="7324725" cy="8461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rgbClr val="CC002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922338" y="1690688"/>
            <a:ext cx="7324725" cy="4079875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15000"/>
              <a:buFontTx/>
              <a:buBlip>
                <a:blip r:embed="rId2"/>
              </a:buBlip>
              <a:tabLst/>
              <a:defRPr sz="2800">
                <a:latin typeface="+mj-lt"/>
              </a:defRPr>
            </a:lvl1pPr>
            <a:lvl2pPr marL="742950" indent="-285750">
              <a:buClr>
                <a:schemeClr val="accent2"/>
              </a:buClr>
              <a:buFont typeface="Arial" panose="020B0604020202020204" pitchFamily="34" charset="0"/>
              <a:buChar char="•"/>
              <a:defRPr sz="2800">
                <a:latin typeface="+mj-lt"/>
              </a:defRPr>
            </a:lvl2pPr>
            <a:lvl3pPr marL="1200150" indent="-285750">
              <a:buClr>
                <a:schemeClr val="tx2"/>
              </a:buClr>
              <a:buFont typeface="Calibri" panose="020F0502020204030204" pitchFamily="34" charset="0"/>
              <a:buChar char="–"/>
              <a:defRPr sz="2800">
                <a:latin typeface="+mj-lt"/>
              </a:defRPr>
            </a:lvl3pPr>
            <a:lvl4pPr marL="1657350" indent="-285750">
              <a:buClr>
                <a:schemeClr val="accent2"/>
              </a:buClr>
              <a:buFont typeface="Calibri" panose="020F0502020204030204" pitchFamily="34" charset="0"/>
              <a:buChar char="»"/>
              <a:defRPr sz="2800">
                <a:latin typeface="+mj-lt"/>
              </a:defRPr>
            </a:lvl4pPr>
            <a:lvl5pPr marL="1828800" indent="0">
              <a:buClr>
                <a:schemeClr val="accent2"/>
              </a:buClr>
              <a:buNone/>
              <a:defRPr sz="20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25094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83080"/>
            <a:ext cx="7297948" cy="934558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22338" y="1743075"/>
            <a:ext cx="7299325" cy="2897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“Pull quote”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4968875"/>
            <a:ext cx="7299325" cy="931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ATTRIBUTION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30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6" y="474450"/>
            <a:ext cx="7297948" cy="91440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40263" y="2052638"/>
            <a:ext cx="4046537" cy="36401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052638"/>
            <a:ext cx="4114800" cy="3640796"/>
          </a:xfrm>
          <a:prstGeom prst="rect">
            <a:avLst/>
          </a:prstGeom>
        </p:spPr>
        <p:txBody>
          <a:bodyPr/>
          <a:lstStyle>
            <a:lvl1pPr marL="475488" marR="0" indent="-201168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Blip>
                <a:blip r:embed="rId2"/>
              </a:buBlip>
              <a:tabLst/>
              <a:defRPr sz="2800" baseline="0">
                <a:latin typeface="+mj-lt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04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027" y="474452"/>
            <a:ext cx="7272068" cy="87989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501775"/>
            <a:ext cx="8229600" cy="42513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5891213"/>
            <a:ext cx="8229600" cy="2936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defRPr>
            </a:lvl1pPr>
            <a:lvl2pPr marL="457200" indent="0">
              <a:buNone/>
              <a:defRPr sz="1600">
                <a:latin typeface="Cambria" panose="02040503050406030204" pitchFamily="18" charset="0"/>
              </a:defRPr>
            </a:lvl2pPr>
            <a:lvl3pPr marL="914400" indent="0">
              <a:buNone/>
              <a:defRPr sz="1400">
                <a:latin typeface="Cambria" panose="02040503050406030204" pitchFamily="18" charset="0"/>
              </a:defRPr>
            </a:lvl3pPr>
            <a:lvl4pPr marL="1371600" indent="0">
              <a:buNone/>
              <a:defRPr sz="1200">
                <a:latin typeface="Cambria" panose="02040503050406030204" pitchFamily="18" charset="0"/>
              </a:defRPr>
            </a:lvl4pPr>
            <a:lvl5pPr marL="1828800" indent="0">
              <a:buNone/>
              <a:defRPr sz="12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Caption/attribution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0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itable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274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959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2670" y="4577330"/>
            <a:ext cx="6101330" cy="2280669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3042670" cy="6857999"/>
          </a:xfrm>
          <a:prstGeom prst="rect">
            <a:avLst/>
          </a:prstGeom>
          <a:solidFill>
            <a:srgbClr val="CC00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VA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01" y="2960654"/>
            <a:ext cx="2189988" cy="61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3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6276698"/>
            <a:ext cx="9144000" cy="581302"/>
          </a:xfrm>
          <a:prstGeom prst="rect">
            <a:avLst/>
          </a:prstGeom>
          <a:solidFill>
            <a:srgbClr val="F0EEED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Picture 10" descr="AVAC_logo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4" y="6423922"/>
            <a:ext cx="681227" cy="27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5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7" r:id="rId2"/>
    <p:sldLayoutId id="2147483664" r:id="rId3"/>
    <p:sldLayoutId id="2147483660" r:id="rId4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0874"/>
            <a:ext cx="9144000" cy="2847125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88933" y="858816"/>
            <a:ext cx="7581203" cy="94104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chemeClr val="tx2"/>
                </a:solidFill>
                <a:latin typeface="+mj-lt"/>
                <a:cs typeface="Calibri"/>
              </a:rPr>
              <a:t>Connect With Us</a:t>
            </a:r>
            <a:endParaRPr lang="en-US" sz="3000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98070" y="4564612"/>
            <a:ext cx="551493" cy="1611559"/>
            <a:chOff x="4178300" y="1156768"/>
            <a:chExt cx="763524" cy="2231152"/>
          </a:xfrm>
        </p:grpSpPr>
        <p:pic>
          <p:nvPicPr>
            <p:cNvPr id="10" name="Picture 9" descr="AVAC_twitter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156768"/>
              <a:ext cx="763524" cy="749808"/>
            </a:xfrm>
            <a:prstGeom prst="rect">
              <a:avLst/>
            </a:prstGeom>
          </p:spPr>
        </p:pic>
        <p:pic>
          <p:nvPicPr>
            <p:cNvPr id="11" name="Picture 10" descr="AVAC_facebook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897440"/>
              <a:ext cx="763524" cy="749808"/>
            </a:xfrm>
            <a:prstGeom prst="rect">
              <a:avLst/>
            </a:prstGeom>
          </p:spPr>
        </p:pic>
        <p:pic>
          <p:nvPicPr>
            <p:cNvPr id="12" name="Picture 11" descr="AVAC_youtube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2638112"/>
              <a:ext cx="763524" cy="749808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1608138" y="4579164"/>
            <a:ext cx="2640636" cy="1526828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@</a:t>
            </a: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HIVpxresearch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sz="1700" dirty="0" smtClean="0">
                <a:solidFill>
                  <a:schemeClr val="accent3"/>
                </a:solidFill>
                <a:latin typeface="Calibri"/>
                <a:cs typeface="Calibri"/>
              </a:rPr>
              <a:t>|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@AVAC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Facebook.com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Youtube.com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8070" y="2571888"/>
            <a:ext cx="7371047" cy="800219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r>
              <a:rPr lang="en-US" sz="2300" dirty="0" smtClean="0">
                <a:latin typeface="Calibri"/>
                <a:cs typeface="Calibri"/>
              </a:rPr>
              <a:t>Sign up for our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Advocates Network </a:t>
            </a:r>
            <a:r>
              <a:rPr lang="en-US" sz="2300" dirty="0" smtClean="0">
                <a:latin typeface="Calibri"/>
                <a:cs typeface="Calibri"/>
              </a:rPr>
              <a:t>and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Weekly </a:t>
            </a:r>
            <a:r>
              <a:rPr lang="en-US" sz="2300" dirty="0" err="1" smtClean="0">
                <a:solidFill>
                  <a:schemeClr val="tx2"/>
                </a:solidFill>
                <a:latin typeface="Calibri"/>
                <a:cs typeface="Calibri"/>
              </a:rPr>
              <a:t>NewsDigests</a:t>
            </a:r>
            <a:r>
              <a:rPr lang="en-US" sz="2300" dirty="0" smtClean="0">
                <a:latin typeface="Calibri"/>
                <a:cs typeface="Calibri"/>
              </a:rPr>
              <a:t> newsletters at: </a:t>
            </a:r>
            <a:r>
              <a:rPr lang="en-US" sz="2300" dirty="0" err="1" smtClean="0">
                <a:solidFill>
                  <a:schemeClr val="accent2"/>
                </a:solidFill>
                <a:latin typeface="Calibri"/>
                <a:cs typeface="Calibri"/>
              </a:rPr>
              <a:t>www.avac.org</a:t>
            </a:r>
            <a:r>
              <a:rPr lang="en-US" sz="2300" dirty="0" smtClean="0">
                <a:solidFill>
                  <a:schemeClr val="accent2"/>
                </a:solidFill>
                <a:latin typeface="Calibri"/>
                <a:cs typeface="Calibri"/>
              </a:rPr>
              <a:t>/signup</a:t>
            </a:r>
          </a:p>
        </p:txBody>
      </p:sp>
      <p:pic>
        <p:nvPicPr>
          <p:cNvPr id="15" name="Picture 14" descr="AVAC_envelop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70" y="2169099"/>
            <a:ext cx="551493" cy="386375"/>
          </a:xfrm>
          <a:prstGeom prst="rect">
            <a:avLst/>
          </a:prstGeom>
        </p:spPr>
      </p:pic>
      <p:pic>
        <p:nvPicPr>
          <p:cNvPr id="16" name="Picture 15" descr="AVAC_globeLeft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577" y="4385464"/>
            <a:ext cx="3187900" cy="298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21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010874"/>
            <a:ext cx="9144000" cy="2847125"/>
          </a:xfrm>
          <a:prstGeom prst="rect">
            <a:avLst/>
          </a:prstGeom>
          <a:solidFill>
            <a:srgbClr val="F0EE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VAC_globeRigh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0" y="97658"/>
            <a:ext cx="3527529" cy="32160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63487" y="782890"/>
            <a:ext cx="4915786" cy="21835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rgbClr val="F28A24"/>
                </a:solidFill>
                <a:latin typeface="+mj-lt"/>
                <a:cs typeface="Calibri"/>
              </a:rPr>
              <a:t>Connect</a:t>
            </a:r>
          </a:p>
          <a:p>
            <a:pPr>
              <a:lnSpc>
                <a:spcPct val="80000"/>
              </a:lnSpc>
            </a:pPr>
            <a:r>
              <a:rPr lang="en-US" sz="5000" dirty="0" smtClean="0">
                <a:solidFill>
                  <a:srgbClr val="F28A24"/>
                </a:solidFill>
                <a:latin typeface="+mj-lt"/>
                <a:cs typeface="Calibri"/>
              </a:rPr>
              <a:t>With Us</a:t>
            </a:r>
            <a:endParaRPr lang="en-US" sz="3000" dirty="0">
              <a:latin typeface="+mj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8070" y="4485180"/>
            <a:ext cx="551493" cy="1611559"/>
            <a:chOff x="4178300" y="1156768"/>
            <a:chExt cx="763524" cy="2231152"/>
          </a:xfrm>
        </p:grpSpPr>
        <p:pic>
          <p:nvPicPr>
            <p:cNvPr id="9" name="Picture 8" descr="AVAC_twitter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156768"/>
              <a:ext cx="763524" cy="749808"/>
            </a:xfrm>
            <a:prstGeom prst="rect">
              <a:avLst/>
            </a:prstGeom>
          </p:spPr>
        </p:pic>
        <p:pic>
          <p:nvPicPr>
            <p:cNvPr id="13" name="Picture 12" descr="AVAC_facebook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1897440"/>
              <a:ext cx="763524" cy="749808"/>
            </a:xfrm>
            <a:prstGeom prst="rect">
              <a:avLst/>
            </a:prstGeom>
          </p:spPr>
        </p:pic>
        <p:pic>
          <p:nvPicPr>
            <p:cNvPr id="14" name="Picture 13" descr="AVAC_youtube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300" y="2638112"/>
              <a:ext cx="763524" cy="749808"/>
            </a:xfrm>
            <a:prstGeom prst="rect">
              <a:avLst/>
            </a:prstGeom>
          </p:spPr>
        </p:pic>
      </p:grpSp>
      <p:sp>
        <p:nvSpPr>
          <p:cNvPr id="15" name="TextBox 14"/>
          <p:cNvSpPr txBox="1"/>
          <p:nvPr/>
        </p:nvSpPr>
        <p:spPr>
          <a:xfrm>
            <a:off x="1608138" y="4499732"/>
            <a:ext cx="2640636" cy="1526828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@</a:t>
            </a: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HIVpxresearch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</a:t>
            </a:r>
            <a:r>
              <a:rPr lang="en-US" sz="1700" dirty="0" smtClean="0">
                <a:solidFill>
                  <a:schemeClr val="accent3"/>
                </a:solidFill>
                <a:latin typeface="Calibri"/>
                <a:cs typeface="Calibri"/>
              </a:rPr>
              <a:t>|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 @AVAC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Facebook.com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  <a:p>
            <a:pPr>
              <a:lnSpc>
                <a:spcPct val="110000"/>
              </a:lnSpc>
            </a:pPr>
            <a:endParaRPr lang="en-US" sz="1700" dirty="0" smtClean="0">
              <a:solidFill>
                <a:schemeClr val="accent2"/>
              </a:solidFill>
              <a:latin typeface="Calibri"/>
              <a:cs typeface="Calibri"/>
            </a:endParaRPr>
          </a:p>
          <a:p>
            <a:pPr>
              <a:lnSpc>
                <a:spcPct val="110000"/>
              </a:lnSpc>
            </a:pPr>
            <a:r>
              <a:rPr lang="en-US" sz="1700" dirty="0" err="1" smtClean="0">
                <a:solidFill>
                  <a:schemeClr val="accent2"/>
                </a:solidFill>
                <a:latin typeface="Calibri"/>
                <a:cs typeface="Calibri"/>
              </a:rPr>
              <a:t>Youtube.com</a:t>
            </a:r>
            <a:r>
              <a:rPr lang="en-US" sz="1700" dirty="0" smtClean="0">
                <a:solidFill>
                  <a:schemeClr val="accent2"/>
                </a:solidFill>
                <a:latin typeface="Calibri"/>
                <a:cs typeface="Calibri"/>
              </a:rPr>
              <a:t>/AVAC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86847" y="4858763"/>
            <a:ext cx="3682270" cy="1508105"/>
          </a:xfrm>
          <a:prstGeom prst="rect">
            <a:avLst/>
          </a:prstGeom>
          <a:noFill/>
        </p:spPr>
        <p:txBody>
          <a:bodyPr wrap="square" lIns="0" tIns="45720" rIns="91440" bIns="45720" rtlCol="0">
            <a:spAutoFit/>
          </a:bodyPr>
          <a:lstStyle/>
          <a:p>
            <a:r>
              <a:rPr lang="en-US" sz="2300" dirty="0" smtClean="0">
                <a:latin typeface="Calibri"/>
                <a:cs typeface="Calibri"/>
              </a:rPr>
              <a:t>Sign up for our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Advocates Network </a:t>
            </a:r>
            <a:r>
              <a:rPr lang="en-US" sz="2300" dirty="0" smtClean="0">
                <a:latin typeface="Calibri"/>
                <a:cs typeface="Calibri"/>
              </a:rPr>
              <a:t>and </a:t>
            </a:r>
            <a:r>
              <a:rPr lang="en-US" sz="2300" dirty="0" smtClean="0">
                <a:solidFill>
                  <a:schemeClr val="tx2"/>
                </a:solidFill>
                <a:latin typeface="Calibri"/>
                <a:cs typeface="Calibri"/>
              </a:rPr>
              <a:t>Weekly </a:t>
            </a:r>
            <a:r>
              <a:rPr lang="en-US" sz="2300" dirty="0" err="1" smtClean="0">
                <a:solidFill>
                  <a:schemeClr val="tx2"/>
                </a:solidFill>
                <a:latin typeface="Calibri"/>
                <a:cs typeface="Calibri"/>
              </a:rPr>
              <a:t>NewsDigests</a:t>
            </a:r>
            <a:r>
              <a:rPr lang="en-US" sz="2300" dirty="0" smtClean="0">
                <a:latin typeface="Calibri"/>
                <a:cs typeface="Calibri"/>
              </a:rPr>
              <a:t> newsletters at: </a:t>
            </a:r>
            <a:r>
              <a:rPr lang="en-US" sz="2300" dirty="0" err="1" smtClean="0">
                <a:solidFill>
                  <a:schemeClr val="accent2"/>
                </a:solidFill>
                <a:latin typeface="Calibri"/>
                <a:cs typeface="Calibri"/>
              </a:rPr>
              <a:t>www.avac.org</a:t>
            </a:r>
            <a:r>
              <a:rPr lang="en-US" sz="2300" dirty="0" smtClean="0">
                <a:solidFill>
                  <a:schemeClr val="accent2"/>
                </a:solidFill>
                <a:latin typeface="Calibri"/>
                <a:cs typeface="Calibri"/>
              </a:rPr>
              <a:t>/signup</a:t>
            </a:r>
          </a:p>
        </p:txBody>
      </p:sp>
      <p:pic>
        <p:nvPicPr>
          <p:cNvPr id="17" name="Picture 16" descr="AVAC_envelop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436" y="4481460"/>
            <a:ext cx="551493" cy="3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0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0378"/>
            <a:ext cx="9143998" cy="5561172"/>
          </a:xfrm>
        </p:spPr>
      </p:pic>
    </p:spTree>
    <p:extLst>
      <p:ext uri="{BB962C8B-B14F-4D97-AF65-F5344CB8AC3E}">
        <p14:creationId xmlns:p14="http://schemas.microsoft.com/office/powerpoint/2010/main" val="38200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. AVAC Content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. AVAC Clos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. AVAC Closing">
  <a:themeElements>
    <a:clrScheme name="AVAC">
      <a:dk1>
        <a:srgbClr val="191919"/>
      </a:dk1>
      <a:lt1>
        <a:sysClr val="window" lastClr="FFFFFF"/>
      </a:lt1>
      <a:dk2>
        <a:srgbClr val="CC002B"/>
      </a:dk2>
      <a:lt2>
        <a:srgbClr val="F0EEED"/>
      </a:lt2>
      <a:accent1>
        <a:srgbClr val="F28A24"/>
      </a:accent1>
      <a:accent2>
        <a:srgbClr val="0DA5C7"/>
      </a:accent2>
      <a:accent3>
        <a:srgbClr val="999999"/>
      </a:accent3>
      <a:accent4>
        <a:srgbClr val="FFFFFF"/>
      </a:accent4>
      <a:accent5>
        <a:srgbClr val="FFFFFF"/>
      </a:accent5>
      <a:accent6>
        <a:srgbClr val="FFFFFF"/>
      </a:accent6>
      <a:hlink>
        <a:srgbClr val="0DA5C7"/>
      </a:hlink>
      <a:folHlink>
        <a:srgbClr val="0DA5C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2. AVAC Content</vt:lpstr>
      <vt:lpstr>3. AVAC Closing</vt:lpstr>
      <vt:lpstr>4. AVAC Closing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Julien Burns</dc:creator>
  <cp:lastModifiedBy>Julien Burns</cp:lastModifiedBy>
  <cp:revision>4</cp:revision>
  <dcterms:created xsi:type="dcterms:W3CDTF">2014-12-09T17:44:11Z</dcterms:created>
  <dcterms:modified xsi:type="dcterms:W3CDTF">2014-12-09T18:48:42Z</dcterms:modified>
</cp:coreProperties>
</file>