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  <p:sldMasterId id="2147483655" r:id="rId2"/>
    <p:sldMasterId id="2147483653" r:id="rId3"/>
    <p:sldMasterId id="2147483658" r:id="rId4"/>
    <p:sldMasterId id="2147483662" r:id="rId5"/>
  </p:sldMasterIdLst>
  <p:notesMasterIdLst>
    <p:notesMasterId r:id="rId7"/>
  </p:notesMasterIdLst>
  <p:handoutMasterIdLst>
    <p:handoutMasterId r:id="rId8"/>
  </p:handoutMasterIdLst>
  <p:sldIdLst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2B"/>
    <a:srgbClr val="0DA5C7"/>
    <a:srgbClr val="999999"/>
    <a:srgbClr val="191919"/>
    <a:srgbClr val="F0EEED"/>
    <a:srgbClr val="F28A24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134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EBBA8-696E-F14B-B2AE-605D4DABDF08}" type="datetime1">
              <a:rPr lang="en-CA" smtClean="0"/>
              <a:t>2014-11-25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F8493-402E-AA4C-AE14-80374B05E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0163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D264A8-569E-7D4F-905A-D0A3C32C6C74}" type="datetime1">
              <a:rPr lang="en-CA" smtClean="0"/>
              <a:t>2014-11-25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A36FF-0304-4C44-898D-CEB28723B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286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502325" y="1095556"/>
            <a:ext cx="5020963" cy="153550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50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502325" y="2631058"/>
            <a:ext cx="5020963" cy="153550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502025" y="4976813"/>
            <a:ext cx="5021263" cy="3370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Presenter Name| Organization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3502325" y="5313872"/>
            <a:ext cx="5021263" cy="612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Location and date</a:t>
            </a:r>
          </a:p>
        </p:txBody>
      </p:sp>
    </p:spTree>
    <p:extLst>
      <p:ext uri="{BB962C8B-B14F-4D97-AF65-F5344CB8AC3E}">
        <p14:creationId xmlns:p14="http://schemas.microsoft.com/office/powerpoint/2010/main" val="27274407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026" y="474450"/>
            <a:ext cx="7297948" cy="914401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2052638"/>
            <a:ext cx="4114800" cy="3640796"/>
          </a:xfrm>
          <a:prstGeom prst="rect">
            <a:avLst/>
          </a:prstGeom>
        </p:spPr>
        <p:txBody>
          <a:bodyPr/>
          <a:lstStyle>
            <a:lvl1pPr marL="475488" marR="0" indent="-20116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Blip>
                <a:blip r:embed="rId2"/>
              </a:buBlip>
              <a:tabLst/>
              <a:defRPr sz="2400" baseline="0">
                <a:latin typeface="Cambria" panose="02040503050406030204" pitchFamily="18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640263" y="2052638"/>
            <a:ext cx="4046537" cy="364013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6409189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19191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www.</a:t>
            </a:r>
            <a:r>
              <a:rPr lang="en-US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avac</a:t>
            </a:r>
            <a:r>
              <a:rPr lang="en-US" sz="1600" dirty="0" smtClean="0">
                <a:solidFill>
                  <a:srgbClr val="19191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.org</a:t>
            </a:r>
            <a:endParaRPr lang="en-US" sz="1600" dirty="0">
              <a:solidFill>
                <a:srgbClr val="19191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182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027" y="474452"/>
            <a:ext cx="7272068" cy="879895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57200" y="1501775"/>
            <a:ext cx="8229600" cy="42513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57200" y="5891213"/>
            <a:ext cx="8229600" cy="2936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mbria" panose="02040503050406030204" pitchFamily="18" charset="0"/>
              </a:defRPr>
            </a:lvl1pPr>
            <a:lvl2pPr marL="457200" indent="0">
              <a:buNone/>
              <a:defRPr sz="1600">
                <a:latin typeface="Cambria" panose="02040503050406030204" pitchFamily="18" charset="0"/>
              </a:defRPr>
            </a:lvl2pPr>
            <a:lvl3pPr marL="914400" indent="0">
              <a:buNone/>
              <a:defRPr sz="1400">
                <a:latin typeface="Cambria" panose="02040503050406030204" pitchFamily="18" charset="0"/>
              </a:defRPr>
            </a:lvl3pPr>
            <a:lvl4pPr marL="1371600" indent="0">
              <a:buNone/>
              <a:defRPr sz="1200">
                <a:latin typeface="Cambria" panose="02040503050406030204" pitchFamily="18" charset="0"/>
              </a:defRPr>
            </a:lvl4pPr>
            <a:lvl5pPr marL="1828800" indent="0">
              <a:buNone/>
              <a:defRPr sz="1200"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6409189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19191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www.</a:t>
            </a:r>
            <a:r>
              <a:rPr lang="en-US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avac</a:t>
            </a:r>
            <a:r>
              <a:rPr lang="en-US" sz="1600" dirty="0" smtClean="0">
                <a:solidFill>
                  <a:srgbClr val="19191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.org</a:t>
            </a:r>
            <a:endParaRPr lang="en-US" sz="1600" dirty="0">
              <a:solidFill>
                <a:srgbClr val="19191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597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0959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922338" y="525463"/>
            <a:ext cx="7324725" cy="8461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rgbClr val="CC002B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922338" y="1690688"/>
            <a:ext cx="7324725" cy="4079875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Tx/>
              <a:buBlip>
                <a:blip r:embed="rId2"/>
              </a:buBlip>
              <a:tabLst/>
              <a:defRPr sz="2800">
                <a:latin typeface="Cambria" panose="02040503050406030204" pitchFamily="18" charset="0"/>
              </a:defRPr>
            </a:lvl1pPr>
            <a:lvl2pPr marL="742950" indent="-285750">
              <a:buClr>
                <a:schemeClr val="accent2"/>
              </a:buClr>
              <a:buFont typeface="Arial" panose="020B0604020202020204" pitchFamily="34" charset="0"/>
              <a:buChar char="•"/>
              <a:defRPr sz="2800">
                <a:latin typeface="Cambria" panose="02040503050406030204" pitchFamily="18" charset="0"/>
              </a:defRPr>
            </a:lvl2pPr>
            <a:lvl3pPr marL="1143000" indent="-228600">
              <a:buClr>
                <a:schemeClr val="tx2"/>
              </a:buClr>
              <a:buFont typeface="Arial Narrow" panose="020B0606020202030204" pitchFamily="34" charset="0"/>
              <a:buChar char="−"/>
              <a:defRPr sz="2800">
                <a:latin typeface="Cambria" panose="02040503050406030204" pitchFamily="18" charset="0"/>
              </a:defRPr>
            </a:lvl3pPr>
            <a:lvl4pPr marL="1600200" indent="-228600">
              <a:buClr>
                <a:schemeClr val="accent2"/>
              </a:buClr>
              <a:buFont typeface="Cambria" panose="02040503050406030204" pitchFamily="18" charset="0"/>
              <a:buChar char="»"/>
              <a:defRPr sz="1800">
                <a:latin typeface="Cambria" panose="02040503050406030204" pitchFamily="18" charset="0"/>
              </a:defRPr>
            </a:lvl4pPr>
            <a:lvl5pPr>
              <a:buClr>
                <a:schemeClr val="accent2"/>
              </a:buClr>
              <a:defRPr sz="2000"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2611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026" y="483080"/>
            <a:ext cx="7297948" cy="934558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22338" y="1743075"/>
            <a:ext cx="7299325" cy="2897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“Pull quote”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38" y="4968875"/>
            <a:ext cx="7299325" cy="931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 smtClean="0"/>
              <a:t>ATTRIBUTION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730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026" y="474450"/>
            <a:ext cx="7297948" cy="914401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2052638"/>
            <a:ext cx="4114800" cy="3640796"/>
          </a:xfrm>
          <a:prstGeom prst="rect">
            <a:avLst/>
          </a:prstGeom>
        </p:spPr>
        <p:txBody>
          <a:bodyPr/>
          <a:lstStyle>
            <a:lvl1pPr marL="475488" marR="0" indent="-20116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Blip>
                <a:blip r:embed="rId2"/>
              </a:buBlip>
              <a:tabLst/>
              <a:defRPr sz="2400" baseline="0">
                <a:latin typeface="Cambria" panose="02040503050406030204" pitchFamily="18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640263" y="2052638"/>
            <a:ext cx="4046537" cy="364013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208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027" y="474452"/>
            <a:ext cx="7272068" cy="879895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57200" y="1501775"/>
            <a:ext cx="8229600" cy="42513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57200" y="5891213"/>
            <a:ext cx="8229600" cy="2936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mbria" panose="02040503050406030204" pitchFamily="18" charset="0"/>
              </a:defRPr>
            </a:lvl1pPr>
            <a:lvl2pPr marL="457200" indent="0">
              <a:buNone/>
              <a:defRPr sz="1600">
                <a:latin typeface="Cambria" panose="02040503050406030204" pitchFamily="18" charset="0"/>
              </a:defRPr>
            </a:lvl2pPr>
            <a:lvl3pPr marL="914400" indent="0">
              <a:buNone/>
              <a:defRPr sz="1400">
                <a:latin typeface="Cambria" panose="02040503050406030204" pitchFamily="18" charset="0"/>
              </a:defRPr>
            </a:lvl3pPr>
            <a:lvl4pPr marL="1371600" indent="0">
              <a:buNone/>
              <a:defRPr sz="1200">
                <a:latin typeface="Cambria" panose="02040503050406030204" pitchFamily="18" charset="0"/>
              </a:defRPr>
            </a:lvl4pPr>
            <a:lvl5pPr marL="1828800" indent="0">
              <a:buNone/>
              <a:defRPr sz="1200"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20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itable 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2742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922338" y="525463"/>
            <a:ext cx="7324725" cy="8461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rgbClr val="CC002B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922338" y="1690688"/>
            <a:ext cx="7324725" cy="4079875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Tx/>
              <a:buBlip>
                <a:blip r:embed="rId2"/>
              </a:buBlip>
              <a:tabLst/>
              <a:defRPr sz="2800">
                <a:latin typeface="Cambria" panose="02040503050406030204" pitchFamily="18" charset="0"/>
              </a:defRPr>
            </a:lvl1pPr>
            <a:lvl2pPr marL="742950" indent="-285750">
              <a:buClr>
                <a:schemeClr val="accent2"/>
              </a:buClr>
              <a:buFont typeface="Arial" panose="020B0604020202020204" pitchFamily="34" charset="0"/>
              <a:buChar char="•"/>
              <a:defRPr sz="2800">
                <a:latin typeface="Cambria" panose="02040503050406030204" pitchFamily="18" charset="0"/>
              </a:defRPr>
            </a:lvl2pPr>
            <a:lvl3pPr marL="1143000" indent="-228600">
              <a:buClr>
                <a:schemeClr val="tx2"/>
              </a:buClr>
              <a:buFont typeface="Arial Narrow" panose="020B0606020202030204" pitchFamily="34" charset="0"/>
              <a:buChar char="−"/>
              <a:defRPr sz="2800">
                <a:latin typeface="Cambria" panose="02040503050406030204" pitchFamily="18" charset="0"/>
              </a:defRPr>
            </a:lvl3pPr>
            <a:lvl4pPr marL="1600200" indent="-228600">
              <a:buClr>
                <a:schemeClr val="accent2"/>
              </a:buClr>
              <a:buFont typeface="Cambria" panose="02040503050406030204" pitchFamily="18" charset="0"/>
              <a:buChar char="»"/>
              <a:defRPr sz="1800">
                <a:latin typeface="Cambria" panose="02040503050406030204" pitchFamily="18" charset="0"/>
              </a:defRPr>
            </a:lvl4pPr>
            <a:lvl5pPr>
              <a:buClr>
                <a:schemeClr val="accent2"/>
              </a:buClr>
              <a:defRPr sz="2000"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09862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026" y="483080"/>
            <a:ext cx="7297948" cy="934558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22338" y="1743075"/>
            <a:ext cx="7299325" cy="2897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“Pull quote”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38" y="4968875"/>
            <a:ext cx="7299325" cy="931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 smtClean="0"/>
              <a:t>ATTRIBUTION</a:t>
            </a: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0" y="6409189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19191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www.</a:t>
            </a:r>
            <a:r>
              <a:rPr lang="en-US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avac</a:t>
            </a:r>
            <a:r>
              <a:rPr lang="en-US" sz="1600" dirty="0" smtClean="0">
                <a:solidFill>
                  <a:srgbClr val="19191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.org</a:t>
            </a:r>
            <a:endParaRPr lang="en-US" sz="1600" dirty="0">
              <a:solidFill>
                <a:srgbClr val="19191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764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0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2670" y="4577330"/>
            <a:ext cx="6101330" cy="2280669"/>
          </a:xfrm>
          <a:prstGeom prst="rect">
            <a:avLst/>
          </a:prstGeom>
          <a:solidFill>
            <a:srgbClr val="F0EEE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3042670" cy="6857999"/>
          </a:xfrm>
          <a:prstGeom prst="rect">
            <a:avLst/>
          </a:prstGeom>
          <a:solidFill>
            <a:srgbClr val="CC002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VAC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01" y="2960654"/>
            <a:ext cx="2189988" cy="610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037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4010874"/>
            <a:ext cx="9144000" cy="2847125"/>
          </a:xfrm>
          <a:prstGeom prst="rect">
            <a:avLst/>
          </a:prstGeom>
          <a:solidFill>
            <a:srgbClr val="F0EEE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VAC_globeRigh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0" y="97658"/>
            <a:ext cx="3527529" cy="3216007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563487" y="782890"/>
            <a:ext cx="4915786" cy="218359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ct val="80000"/>
              </a:lnSpc>
            </a:pPr>
            <a:r>
              <a:rPr lang="en-US" sz="5000" dirty="0" smtClean="0">
                <a:solidFill>
                  <a:srgbClr val="F28A24"/>
                </a:solidFill>
                <a:latin typeface="+mj-lt"/>
                <a:cs typeface="Calibri"/>
              </a:rPr>
              <a:t>Connect</a:t>
            </a:r>
          </a:p>
          <a:p>
            <a:pPr>
              <a:lnSpc>
                <a:spcPct val="80000"/>
              </a:lnSpc>
            </a:pPr>
            <a:r>
              <a:rPr lang="en-US" sz="5000" dirty="0" smtClean="0">
                <a:solidFill>
                  <a:srgbClr val="F28A24"/>
                </a:solidFill>
                <a:latin typeface="+mj-lt"/>
                <a:cs typeface="Calibri"/>
              </a:rPr>
              <a:t>With Us</a:t>
            </a:r>
            <a:endParaRPr lang="en-US" sz="3000" dirty="0">
              <a:latin typeface="+mj-lt"/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898070" y="4485180"/>
            <a:ext cx="551493" cy="1611559"/>
            <a:chOff x="4178300" y="1156768"/>
            <a:chExt cx="763524" cy="2231152"/>
          </a:xfrm>
        </p:grpSpPr>
        <p:pic>
          <p:nvPicPr>
            <p:cNvPr id="9" name="Picture 8" descr="AVAC_twitter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8300" y="1156768"/>
              <a:ext cx="763524" cy="749808"/>
            </a:xfrm>
            <a:prstGeom prst="rect">
              <a:avLst/>
            </a:prstGeom>
          </p:spPr>
        </p:pic>
        <p:pic>
          <p:nvPicPr>
            <p:cNvPr id="13" name="Picture 12" descr="AVAC_facebook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8300" y="1897440"/>
              <a:ext cx="763524" cy="749808"/>
            </a:xfrm>
            <a:prstGeom prst="rect">
              <a:avLst/>
            </a:prstGeom>
          </p:spPr>
        </p:pic>
        <p:pic>
          <p:nvPicPr>
            <p:cNvPr id="14" name="Picture 13" descr="AVAC_youtube.p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8300" y="2638112"/>
              <a:ext cx="763524" cy="749808"/>
            </a:xfrm>
            <a:prstGeom prst="rect">
              <a:avLst/>
            </a:prstGeom>
          </p:spPr>
        </p:pic>
      </p:grpSp>
      <p:sp>
        <p:nvSpPr>
          <p:cNvPr id="15" name="TextBox 14"/>
          <p:cNvSpPr txBox="1"/>
          <p:nvPr userDrawn="1"/>
        </p:nvSpPr>
        <p:spPr>
          <a:xfrm>
            <a:off x="1608138" y="4499732"/>
            <a:ext cx="2640636" cy="1526828"/>
          </a:xfrm>
          <a:prstGeom prst="rect">
            <a:avLst/>
          </a:prstGeom>
          <a:noFill/>
        </p:spPr>
        <p:txBody>
          <a:bodyPr wrap="square" lIns="0" tIns="45720" rIns="91440" bIns="4572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700" dirty="0" smtClean="0">
                <a:solidFill>
                  <a:schemeClr val="accent2"/>
                </a:solidFill>
                <a:latin typeface="Calibri"/>
                <a:cs typeface="Calibri"/>
              </a:rPr>
              <a:t>@</a:t>
            </a:r>
            <a:r>
              <a:rPr lang="en-US" sz="1700" dirty="0" err="1" smtClean="0">
                <a:solidFill>
                  <a:schemeClr val="accent2"/>
                </a:solidFill>
                <a:latin typeface="Calibri"/>
                <a:cs typeface="Calibri"/>
              </a:rPr>
              <a:t>HIVpxresearch</a:t>
            </a:r>
            <a:r>
              <a:rPr lang="en-US" sz="1700" dirty="0" smtClean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lang="en-US" sz="1700" dirty="0" smtClean="0">
                <a:solidFill>
                  <a:schemeClr val="accent3"/>
                </a:solidFill>
                <a:latin typeface="Calibri"/>
                <a:cs typeface="Calibri"/>
              </a:rPr>
              <a:t>|</a:t>
            </a:r>
            <a:r>
              <a:rPr lang="en-US" sz="1700" dirty="0" smtClean="0">
                <a:solidFill>
                  <a:schemeClr val="accent2"/>
                </a:solidFill>
                <a:latin typeface="Calibri"/>
                <a:cs typeface="Calibri"/>
              </a:rPr>
              <a:t> @AVAC</a:t>
            </a:r>
          </a:p>
          <a:p>
            <a:pPr>
              <a:lnSpc>
                <a:spcPct val="110000"/>
              </a:lnSpc>
            </a:pPr>
            <a:endParaRPr lang="en-US" sz="1700" dirty="0" smtClean="0">
              <a:solidFill>
                <a:schemeClr val="accent2"/>
              </a:solidFill>
              <a:latin typeface="Calibri"/>
              <a:cs typeface="Calibri"/>
            </a:endParaRPr>
          </a:p>
          <a:p>
            <a:pPr>
              <a:lnSpc>
                <a:spcPct val="110000"/>
              </a:lnSpc>
            </a:pPr>
            <a:r>
              <a:rPr lang="en-US" sz="1700" dirty="0" err="1" smtClean="0">
                <a:solidFill>
                  <a:schemeClr val="accent2"/>
                </a:solidFill>
                <a:latin typeface="Calibri"/>
                <a:cs typeface="Calibri"/>
              </a:rPr>
              <a:t>Facebook.com</a:t>
            </a:r>
            <a:r>
              <a:rPr lang="en-US" sz="1700" dirty="0" smtClean="0">
                <a:solidFill>
                  <a:schemeClr val="accent2"/>
                </a:solidFill>
                <a:latin typeface="Calibri"/>
                <a:cs typeface="Calibri"/>
              </a:rPr>
              <a:t>/AVAC</a:t>
            </a:r>
          </a:p>
          <a:p>
            <a:pPr>
              <a:lnSpc>
                <a:spcPct val="110000"/>
              </a:lnSpc>
            </a:pPr>
            <a:endParaRPr lang="en-US" sz="1700" dirty="0" smtClean="0">
              <a:solidFill>
                <a:schemeClr val="accent2"/>
              </a:solidFill>
              <a:latin typeface="Calibri"/>
              <a:cs typeface="Calibri"/>
            </a:endParaRPr>
          </a:p>
          <a:p>
            <a:pPr>
              <a:lnSpc>
                <a:spcPct val="110000"/>
              </a:lnSpc>
            </a:pPr>
            <a:r>
              <a:rPr lang="en-US" sz="1700" dirty="0" err="1" smtClean="0">
                <a:solidFill>
                  <a:schemeClr val="accent2"/>
                </a:solidFill>
                <a:latin typeface="Calibri"/>
                <a:cs typeface="Calibri"/>
              </a:rPr>
              <a:t>Youtube.com</a:t>
            </a:r>
            <a:r>
              <a:rPr lang="en-US" sz="1700" dirty="0" smtClean="0">
                <a:solidFill>
                  <a:schemeClr val="accent2"/>
                </a:solidFill>
                <a:latin typeface="Calibri"/>
                <a:cs typeface="Calibri"/>
              </a:rPr>
              <a:t>/AVAC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4586847" y="4858763"/>
            <a:ext cx="3682270" cy="1508105"/>
          </a:xfrm>
          <a:prstGeom prst="rect">
            <a:avLst/>
          </a:prstGeom>
          <a:noFill/>
        </p:spPr>
        <p:txBody>
          <a:bodyPr wrap="square" lIns="0" tIns="45720" rIns="91440" bIns="45720" rtlCol="0">
            <a:spAutoFit/>
          </a:bodyPr>
          <a:lstStyle/>
          <a:p>
            <a:r>
              <a:rPr lang="en-US" sz="2300" dirty="0" smtClean="0">
                <a:latin typeface="Calibri"/>
                <a:cs typeface="Calibri"/>
              </a:rPr>
              <a:t>Sign up for our </a:t>
            </a:r>
            <a:r>
              <a:rPr lang="en-US" sz="2300" dirty="0" smtClean="0">
                <a:solidFill>
                  <a:schemeClr val="tx2"/>
                </a:solidFill>
                <a:latin typeface="Calibri"/>
                <a:cs typeface="Calibri"/>
              </a:rPr>
              <a:t>Advocates Network </a:t>
            </a:r>
            <a:r>
              <a:rPr lang="en-US" sz="2300" dirty="0" smtClean="0">
                <a:latin typeface="Calibri"/>
                <a:cs typeface="Calibri"/>
              </a:rPr>
              <a:t>and </a:t>
            </a:r>
            <a:r>
              <a:rPr lang="en-US" sz="2300" dirty="0" smtClean="0">
                <a:solidFill>
                  <a:schemeClr val="tx2"/>
                </a:solidFill>
                <a:latin typeface="Calibri"/>
                <a:cs typeface="Calibri"/>
              </a:rPr>
              <a:t>Weekly </a:t>
            </a:r>
            <a:r>
              <a:rPr lang="en-US" sz="2300" dirty="0" err="1" smtClean="0">
                <a:solidFill>
                  <a:schemeClr val="tx2"/>
                </a:solidFill>
                <a:latin typeface="Calibri"/>
                <a:cs typeface="Calibri"/>
              </a:rPr>
              <a:t>NewsDigests</a:t>
            </a:r>
            <a:r>
              <a:rPr lang="en-US" sz="2300" dirty="0" smtClean="0">
                <a:latin typeface="Calibri"/>
                <a:cs typeface="Calibri"/>
              </a:rPr>
              <a:t> newsletters at: </a:t>
            </a:r>
            <a:r>
              <a:rPr lang="en-US" sz="2300" dirty="0" err="1" smtClean="0">
                <a:solidFill>
                  <a:schemeClr val="accent2"/>
                </a:solidFill>
                <a:latin typeface="Calibri"/>
                <a:cs typeface="Calibri"/>
              </a:rPr>
              <a:t>www.avac.org</a:t>
            </a:r>
            <a:r>
              <a:rPr lang="en-US" sz="2300" dirty="0" smtClean="0">
                <a:solidFill>
                  <a:schemeClr val="accent2"/>
                </a:solidFill>
                <a:latin typeface="Calibri"/>
                <a:cs typeface="Calibri"/>
              </a:rPr>
              <a:t>/signup</a:t>
            </a:r>
          </a:p>
        </p:txBody>
      </p:sp>
      <p:pic>
        <p:nvPicPr>
          <p:cNvPr id="17" name="Picture 16" descr="AVAC_envelope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436" y="4481460"/>
            <a:ext cx="551493" cy="38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01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6276698"/>
            <a:ext cx="9144000" cy="581302"/>
          </a:xfrm>
          <a:prstGeom prst="rect">
            <a:avLst/>
          </a:prstGeom>
          <a:solidFill>
            <a:srgbClr val="F0EEED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1" name="Picture 10" descr="AVAC_logo2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14" y="6423922"/>
            <a:ext cx="681227" cy="27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155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7" r:id="rId2"/>
    <p:sldLayoutId id="2147483659" r:id="rId3"/>
    <p:sldLayoutId id="2147483660" r:id="rId4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010874"/>
            <a:ext cx="9144000" cy="2847125"/>
          </a:xfrm>
          <a:prstGeom prst="rect">
            <a:avLst/>
          </a:prstGeom>
          <a:solidFill>
            <a:srgbClr val="F0EEE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888933" y="858816"/>
            <a:ext cx="7581203" cy="94104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>
              <a:lnSpc>
                <a:spcPct val="80000"/>
              </a:lnSpc>
            </a:pPr>
            <a:r>
              <a:rPr lang="en-US" sz="5000" dirty="0" smtClean="0">
                <a:solidFill>
                  <a:schemeClr val="tx2"/>
                </a:solidFill>
                <a:latin typeface="+mj-lt"/>
                <a:cs typeface="Calibri"/>
              </a:rPr>
              <a:t>Connect With Us</a:t>
            </a:r>
            <a:endParaRPr lang="en-US" sz="3000" dirty="0">
              <a:solidFill>
                <a:schemeClr val="tx2"/>
              </a:solidFill>
              <a:latin typeface="+mj-lt"/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>
            <a:off x="898070" y="4564612"/>
            <a:ext cx="551493" cy="1611559"/>
            <a:chOff x="4178300" y="1156768"/>
            <a:chExt cx="763524" cy="2231152"/>
          </a:xfrm>
        </p:grpSpPr>
        <p:pic>
          <p:nvPicPr>
            <p:cNvPr id="10" name="Picture 9" descr="AVAC_twitter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8300" y="1156768"/>
              <a:ext cx="763524" cy="749808"/>
            </a:xfrm>
            <a:prstGeom prst="rect">
              <a:avLst/>
            </a:prstGeom>
          </p:spPr>
        </p:pic>
        <p:pic>
          <p:nvPicPr>
            <p:cNvPr id="11" name="Picture 10" descr="AVAC_facebook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8300" y="1897440"/>
              <a:ext cx="763524" cy="749808"/>
            </a:xfrm>
            <a:prstGeom prst="rect">
              <a:avLst/>
            </a:prstGeom>
          </p:spPr>
        </p:pic>
        <p:pic>
          <p:nvPicPr>
            <p:cNvPr id="12" name="Picture 11" descr="AVAC_youtube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8300" y="2638112"/>
              <a:ext cx="763524" cy="749808"/>
            </a:xfrm>
            <a:prstGeom prst="rect">
              <a:avLst/>
            </a:prstGeom>
          </p:spPr>
        </p:pic>
      </p:grpSp>
      <p:sp>
        <p:nvSpPr>
          <p:cNvPr id="13" name="TextBox 12"/>
          <p:cNvSpPr txBox="1"/>
          <p:nvPr userDrawn="1"/>
        </p:nvSpPr>
        <p:spPr>
          <a:xfrm>
            <a:off x="1608138" y="4579164"/>
            <a:ext cx="2640636" cy="1526828"/>
          </a:xfrm>
          <a:prstGeom prst="rect">
            <a:avLst/>
          </a:prstGeom>
          <a:noFill/>
        </p:spPr>
        <p:txBody>
          <a:bodyPr wrap="square" lIns="0" tIns="45720" rIns="91440" bIns="4572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700" dirty="0" smtClean="0">
                <a:solidFill>
                  <a:schemeClr val="accent2"/>
                </a:solidFill>
                <a:latin typeface="Calibri"/>
                <a:cs typeface="Calibri"/>
              </a:rPr>
              <a:t>@</a:t>
            </a:r>
            <a:r>
              <a:rPr lang="en-US" sz="1700" dirty="0" err="1" smtClean="0">
                <a:solidFill>
                  <a:schemeClr val="accent2"/>
                </a:solidFill>
                <a:latin typeface="Calibri"/>
                <a:cs typeface="Calibri"/>
              </a:rPr>
              <a:t>HIVpxresearch</a:t>
            </a:r>
            <a:r>
              <a:rPr lang="en-US" sz="1700" dirty="0" smtClean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lang="en-US" sz="1700" dirty="0" smtClean="0">
                <a:solidFill>
                  <a:schemeClr val="accent3"/>
                </a:solidFill>
                <a:latin typeface="Calibri"/>
                <a:cs typeface="Calibri"/>
              </a:rPr>
              <a:t>|</a:t>
            </a:r>
            <a:r>
              <a:rPr lang="en-US" sz="1700" dirty="0" smtClean="0">
                <a:solidFill>
                  <a:schemeClr val="accent2"/>
                </a:solidFill>
                <a:latin typeface="Calibri"/>
                <a:cs typeface="Calibri"/>
              </a:rPr>
              <a:t> @AVAC</a:t>
            </a:r>
          </a:p>
          <a:p>
            <a:pPr>
              <a:lnSpc>
                <a:spcPct val="110000"/>
              </a:lnSpc>
            </a:pPr>
            <a:endParaRPr lang="en-US" sz="1700" dirty="0" smtClean="0">
              <a:solidFill>
                <a:schemeClr val="accent2"/>
              </a:solidFill>
              <a:latin typeface="Calibri"/>
              <a:cs typeface="Calibri"/>
            </a:endParaRPr>
          </a:p>
          <a:p>
            <a:pPr>
              <a:lnSpc>
                <a:spcPct val="110000"/>
              </a:lnSpc>
            </a:pPr>
            <a:r>
              <a:rPr lang="en-US" sz="1700" dirty="0" err="1" smtClean="0">
                <a:solidFill>
                  <a:schemeClr val="accent2"/>
                </a:solidFill>
                <a:latin typeface="Calibri"/>
                <a:cs typeface="Calibri"/>
              </a:rPr>
              <a:t>Facebook.com</a:t>
            </a:r>
            <a:r>
              <a:rPr lang="en-US" sz="1700" dirty="0" smtClean="0">
                <a:solidFill>
                  <a:schemeClr val="accent2"/>
                </a:solidFill>
                <a:latin typeface="Calibri"/>
                <a:cs typeface="Calibri"/>
              </a:rPr>
              <a:t>/AVAC</a:t>
            </a:r>
          </a:p>
          <a:p>
            <a:pPr>
              <a:lnSpc>
                <a:spcPct val="110000"/>
              </a:lnSpc>
            </a:pPr>
            <a:endParaRPr lang="en-US" sz="1700" dirty="0" smtClean="0">
              <a:solidFill>
                <a:schemeClr val="accent2"/>
              </a:solidFill>
              <a:latin typeface="Calibri"/>
              <a:cs typeface="Calibri"/>
            </a:endParaRPr>
          </a:p>
          <a:p>
            <a:pPr>
              <a:lnSpc>
                <a:spcPct val="110000"/>
              </a:lnSpc>
            </a:pPr>
            <a:r>
              <a:rPr lang="en-US" sz="1700" dirty="0" err="1" smtClean="0">
                <a:solidFill>
                  <a:schemeClr val="accent2"/>
                </a:solidFill>
                <a:latin typeface="Calibri"/>
                <a:cs typeface="Calibri"/>
              </a:rPr>
              <a:t>Youtube.com</a:t>
            </a:r>
            <a:r>
              <a:rPr lang="en-US" sz="1700" dirty="0" smtClean="0">
                <a:solidFill>
                  <a:schemeClr val="accent2"/>
                </a:solidFill>
                <a:latin typeface="Calibri"/>
                <a:cs typeface="Calibri"/>
              </a:rPr>
              <a:t>/AVAC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898070" y="2571888"/>
            <a:ext cx="7371047" cy="800219"/>
          </a:xfrm>
          <a:prstGeom prst="rect">
            <a:avLst/>
          </a:prstGeom>
          <a:noFill/>
        </p:spPr>
        <p:txBody>
          <a:bodyPr wrap="square" lIns="0" tIns="45720" rIns="91440" bIns="45720" rtlCol="0">
            <a:spAutoFit/>
          </a:bodyPr>
          <a:lstStyle/>
          <a:p>
            <a:r>
              <a:rPr lang="en-US" sz="2300" dirty="0" smtClean="0">
                <a:latin typeface="Calibri"/>
                <a:cs typeface="Calibri"/>
              </a:rPr>
              <a:t>Sign up for our </a:t>
            </a:r>
            <a:r>
              <a:rPr lang="en-US" sz="2300" dirty="0" smtClean="0">
                <a:solidFill>
                  <a:schemeClr val="tx2"/>
                </a:solidFill>
                <a:latin typeface="Calibri"/>
                <a:cs typeface="Calibri"/>
              </a:rPr>
              <a:t>Advocates Network </a:t>
            </a:r>
            <a:r>
              <a:rPr lang="en-US" sz="2300" dirty="0" smtClean="0">
                <a:latin typeface="Calibri"/>
                <a:cs typeface="Calibri"/>
              </a:rPr>
              <a:t>and </a:t>
            </a:r>
            <a:r>
              <a:rPr lang="en-US" sz="2300" dirty="0" smtClean="0">
                <a:solidFill>
                  <a:schemeClr val="tx2"/>
                </a:solidFill>
                <a:latin typeface="Calibri"/>
                <a:cs typeface="Calibri"/>
              </a:rPr>
              <a:t>Weekly </a:t>
            </a:r>
            <a:r>
              <a:rPr lang="en-US" sz="2300" dirty="0" err="1" smtClean="0">
                <a:solidFill>
                  <a:schemeClr val="tx2"/>
                </a:solidFill>
                <a:latin typeface="Calibri"/>
                <a:cs typeface="Calibri"/>
              </a:rPr>
              <a:t>NewsDigests</a:t>
            </a:r>
            <a:r>
              <a:rPr lang="en-US" sz="2300" dirty="0" smtClean="0">
                <a:latin typeface="Calibri"/>
                <a:cs typeface="Calibri"/>
              </a:rPr>
              <a:t> newsletters at: </a:t>
            </a:r>
            <a:r>
              <a:rPr lang="en-US" sz="2300" dirty="0" err="1" smtClean="0">
                <a:solidFill>
                  <a:schemeClr val="accent2"/>
                </a:solidFill>
                <a:latin typeface="Calibri"/>
                <a:cs typeface="Calibri"/>
              </a:rPr>
              <a:t>www.avac.org</a:t>
            </a:r>
            <a:r>
              <a:rPr lang="en-US" sz="2300" dirty="0" smtClean="0">
                <a:solidFill>
                  <a:schemeClr val="accent2"/>
                </a:solidFill>
                <a:latin typeface="Calibri"/>
                <a:cs typeface="Calibri"/>
              </a:rPr>
              <a:t>/signup</a:t>
            </a:r>
          </a:p>
        </p:txBody>
      </p:sp>
      <p:pic>
        <p:nvPicPr>
          <p:cNvPr id="15" name="Picture 14" descr="AVAC_envelope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070" y="2169099"/>
            <a:ext cx="551493" cy="386375"/>
          </a:xfrm>
          <a:prstGeom prst="rect">
            <a:avLst/>
          </a:prstGeom>
        </p:spPr>
      </p:pic>
      <p:pic>
        <p:nvPicPr>
          <p:cNvPr id="16" name="Picture 15" descr="AVAC_globeLeft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577" y="4385464"/>
            <a:ext cx="3187900" cy="298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217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6276698"/>
            <a:ext cx="9144000" cy="581302"/>
          </a:xfrm>
          <a:prstGeom prst="rect">
            <a:avLst/>
          </a:prstGeom>
          <a:solidFill>
            <a:srgbClr val="F0EEED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kern="0" spc="-300" dirty="0" smtClean="0">
              <a:solidFill>
                <a:sysClr val="window" lastClr="FFFF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1" name="Picture 10" descr="AVAC_logo2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14" y="6423922"/>
            <a:ext cx="681227" cy="277655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2754058" y="6271419"/>
            <a:ext cx="63498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>
              <a:defRPr/>
            </a:pPr>
            <a:r>
              <a:rPr lang="en-US" sz="1000" i="1" kern="0" dirty="0" smtClean="0">
                <a:solidFill>
                  <a:srgbClr val="9999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AVAC Issue Brief: </a:t>
            </a:r>
          </a:p>
          <a:p>
            <a:pPr algn="r" defTabSz="914400">
              <a:defRPr/>
            </a:pPr>
            <a:r>
              <a:rPr lang="en-US" sz="1000" i="1" kern="0" dirty="0" smtClean="0">
                <a:solidFill>
                  <a:srgbClr val="9999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HIV Prevention on the Line</a:t>
            </a:r>
          </a:p>
          <a:p>
            <a:pPr algn="r" defTabSz="914400">
              <a:defRPr/>
            </a:pPr>
            <a:r>
              <a:rPr lang="en-US" sz="1000" i="1" kern="0" dirty="0" smtClean="0">
                <a:solidFill>
                  <a:srgbClr val="9999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November 2014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6409189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19191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www.</a:t>
            </a:r>
            <a:r>
              <a:rPr lang="en-US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avac</a:t>
            </a:r>
            <a:r>
              <a:rPr lang="en-US" sz="1600" dirty="0" smtClean="0">
                <a:solidFill>
                  <a:srgbClr val="19191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.org</a:t>
            </a:r>
            <a:endParaRPr lang="en-US" sz="1600" dirty="0">
              <a:solidFill>
                <a:srgbClr val="19191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456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922338" y="103763"/>
            <a:ext cx="7693628" cy="846137"/>
          </a:xfrm>
        </p:spPr>
        <p:txBody>
          <a:bodyPr/>
          <a:lstStyle/>
          <a:p>
            <a:r>
              <a:rPr lang="en-US" dirty="0">
                <a:latin typeface="Arial Narrow" panose="020B0606020202030204" pitchFamily="34" charset="0"/>
              </a:rPr>
              <a:t>Essential Actions for HIV Prevention Research to Rollout 2014/15</a:t>
            </a:r>
            <a:br>
              <a:rPr lang="en-US" dirty="0">
                <a:latin typeface="Arial Narrow" panose="020B0606020202030204" pitchFamily="34" charset="0"/>
              </a:rPr>
            </a:br>
            <a:endParaRPr lang="en-US" dirty="0">
              <a:latin typeface="Arial Narrow" panose="020B060602020203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11" t="32387" r="20016" b="15799"/>
          <a:stretch/>
        </p:blipFill>
        <p:spPr bwMode="auto">
          <a:xfrm>
            <a:off x="0" y="1402697"/>
            <a:ext cx="9144000" cy="4620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Arrow Connector 13"/>
          <p:cNvCxnSpPr/>
          <p:nvPr/>
        </p:nvCxnSpPr>
        <p:spPr>
          <a:xfrm>
            <a:off x="985491" y="1185664"/>
            <a:ext cx="8051977" cy="0"/>
          </a:xfrm>
          <a:prstGeom prst="straightConnector1">
            <a:avLst/>
          </a:prstGeom>
          <a:ln w="28575">
            <a:solidFill>
              <a:srgbClr val="CC002B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201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. AVAC Title">
  <a:themeElements>
    <a:clrScheme name="AVAC">
      <a:dk1>
        <a:srgbClr val="191919"/>
      </a:dk1>
      <a:lt1>
        <a:sysClr val="window" lastClr="FFFFFF"/>
      </a:lt1>
      <a:dk2>
        <a:srgbClr val="CC002B"/>
      </a:dk2>
      <a:lt2>
        <a:srgbClr val="F0EEED"/>
      </a:lt2>
      <a:accent1>
        <a:srgbClr val="F28A24"/>
      </a:accent1>
      <a:accent2>
        <a:srgbClr val="0DA5C7"/>
      </a:accent2>
      <a:accent3>
        <a:srgbClr val="999999"/>
      </a:accent3>
      <a:accent4>
        <a:srgbClr val="FFFFFF"/>
      </a:accent4>
      <a:accent5>
        <a:srgbClr val="FFFFFF"/>
      </a:accent5>
      <a:accent6>
        <a:srgbClr val="FFFFFF"/>
      </a:accent6>
      <a:hlink>
        <a:srgbClr val="0DA5C7"/>
      </a:hlink>
      <a:folHlink>
        <a:srgbClr val="0DA5C7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DC61AA47-9BCC-45D9-80C2-0A13C2E90943}" vid="{362E0777-2563-4F3A-8A77-84D93C564B3E}"/>
    </a:ext>
  </a:extLst>
</a:theme>
</file>

<file path=ppt/theme/theme2.xml><?xml version="1.0" encoding="utf-8"?>
<a:theme xmlns:a="http://schemas.openxmlformats.org/drawingml/2006/main" name="4. AVAC Closing">
  <a:themeElements>
    <a:clrScheme name="AVAC">
      <a:dk1>
        <a:srgbClr val="191919"/>
      </a:dk1>
      <a:lt1>
        <a:sysClr val="window" lastClr="FFFFFF"/>
      </a:lt1>
      <a:dk2>
        <a:srgbClr val="CC002B"/>
      </a:dk2>
      <a:lt2>
        <a:srgbClr val="F0EEED"/>
      </a:lt2>
      <a:accent1>
        <a:srgbClr val="F28A24"/>
      </a:accent1>
      <a:accent2>
        <a:srgbClr val="0DA5C7"/>
      </a:accent2>
      <a:accent3>
        <a:srgbClr val="999999"/>
      </a:accent3>
      <a:accent4>
        <a:srgbClr val="FFFFFF"/>
      </a:accent4>
      <a:accent5>
        <a:srgbClr val="FFFFFF"/>
      </a:accent5>
      <a:accent6>
        <a:srgbClr val="FFFFFF"/>
      </a:accent6>
      <a:hlink>
        <a:srgbClr val="0DA5C7"/>
      </a:hlink>
      <a:folHlink>
        <a:srgbClr val="0DA5C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DC61AA47-9BCC-45D9-80C2-0A13C2E90943}" vid="{A9AEB824-8C83-4C7F-B3FB-8CE8894A02D7}"/>
    </a:ext>
  </a:extLst>
</a:theme>
</file>

<file path=ppt/theme/theme3.xml><?xml version="1.0" encoding="utf-8"?>
<a:theme xmlns:a="http://schemas.openxmlformats.org/drawingml/2006/main" name="2. AVAC Content">
  <a:themeElements>
    <a:clrScheme name="AVAC">
      <a:dk1>
        <a:srgbClr val="191919"/>
      </a:dk1>
      <a:lt1>
        <a:sysClr val="window" lastClr="FFFFFF"/>
      </a:lt1>
      <a:dk2>
        <a:srgbClr val="CC002B"/>
      </a:dk2>
      <a:lt2>
        <a:srgbClr val="F0EEED"/>
      </a:lt2>
      <a:accent1>
        <a:srgbClr val="F28A24"/>
      </a:accent1>
      <a:accent2>
        <a:srgbClr val="0DA5C7"/>
      </a:accent2>
      <a:accent3>
        <a:srgbClr val="999999"/>
      </a:accent3>
      <a:accent4>
        <a:srgbClr val="FFFFFF"/>
      </a:accent4>
      <a:accent5>
        <a:srgbClr val="FFFFFF"/>
      </a:accent5>
      <a:accent6>
        <a:srgbClr val="FFFFFF"/>
      </a:accent6>
      <a:hlink>
        <a:srgbClr val="0DA5C7"/>
      </a:hlink>
      <a:folHlink>
        <a:srgbClr val="0DA5C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DC61AA47-9BCC-45D9-80C2-0A13C2E90943}" vid="{36CB6E7D-9052-467D-AC59-F00625FC20B6}"/>
    </a:ext>
  </a:extLst>
</a:theme>
</file>

<file path=ppt/theme/theme4.xml><?xml version="1.0" encoding="utf-8"?>
<a:theme xmlns:a="http://schemas.openxmlformats.org/drawingml/2006/main" name="3. AVAC Clos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C61AA47-9BCC-45D9-80C2-0A13C2E90943}" vid="{5CEDE23B-0179-4874-ACE1-70500A2BB65C}"/>
    </a:ext>
  </a:extLst>
</a:theme>
</file>

<file path=ppt/theme/theme5.xml><?xml version="1.0" encoding="utf-8"?>
<a:theme xmlns:a="http://schemas.openxmlformats.org/drawingml/2006/main" name="1_2. AVAC Content">
  <a:themeElements>
    <a:clrScheme name="AVAC">
      <a:dk1>
        <a:srgbClr val="191919"/>
      </a:dk1>
      <a:lt1>
        <a:sysClr val="window" lastClr="FFFFFF"/>
      </a:lt1>
      <a:dk2>
        <a:srgbClr val="CC002B"/>
      </a:dk2>
      <a:lt2>
        <a:srgbClr val="F0EEED"/>
      </a:lt2>
      <a:accent1>
        <a:srgbClr val="F28A24"/>
      </a:accent1>
      <a:accent2>
        <a:srgbClr val="0DA5C7"/>
      </a:accent2>
      <a:accent3>
        <a:srgbClr val="999999"/>
      </a:accent3>
      <a:accent4>
        <a:srgbClr val="FFFFFF"/>
      </a:accent4>
      <a:accent5>
        <a:srgbClr val="FFFFFF"/>
      </a:accent5>
      <a:accent6>
        <a:srgbClr val="FFFFFF"/>
      </a:accent6>
      <a:hlink>
        <a:srgbClr val="0DA5C7"/>
      </a:hlink>
      <a:folHlink>
        <a:srgbClr val="0DA5C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</TotalTime>
  <Words>9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Arial Narrow</vt:lpstr>
      <vt:lpstr>Calibri</vt:lpstr>
      <vt:lpstr>Cambria</vt:lpstr>
      <vt:lpstr>Courier New</vt:lpstr>
      <vt:lpstr>1. AVAC Title</vt:lpstr>
      <vt:lpstr>4. AVAC Closing</vt:lpstr>
      <vt:lpstr>2. AVAC Content</vt:lpstr>
      <vt:lpstr>3. AVAC Closing</vt:lpstr>
      <vt:lpstr>1_2. AVAC Content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Essential Actions for HIV Prevention Research to Rollout 2014/15</dc:title>
  <dc:creator>Heeyoung Sohn</dc:creator>
  <cp:lastModifiedBy>Heeyoung Sohn</cp:lastModifiedBy>
  <cp:revision>3</cp:revision>
  <dcterms:created xsi:type="dcterms:W3CDTF">2014-11-25T17:01:07Z</dcterms:created>
  <dcterms:modified xsi:type="dcterms:W3CDTF">2014-11-25T17:15:24Z</dcterms:modified>
</cp:coreProperties>
</file>